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5" autoAdjust="0"/>
    <p:restoredTop sz="94723" autoAdjust="0"/>
  </p:normalViewPr>
  <p:slideViewPr>
    <p:cSldViewPr>
      <p:cViewPr varScale="1">
        <p:scale>
          <a:sx n="69" d="100"/>
          <a:sy n="69" d="100"/>
        </p:scale>
        <p:origin x="141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5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30913-2103-4BC0-A9CF-EA7EF211AA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566D6-16B9-48AE-9BB0-456BCDBFA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B9A75-07C2-4F74-B472-A83ADD0D37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81A5B-B2A4-477B-8A1A-89149B08E1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54D41-E28C-4032-BD88-FF9028224E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AE5D0-B8B6-4AF0-9D3B-5299D5CC29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34216-EDB4-4AA2-9C4E-50D57D3B02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370C0-B635-4FD1-BE9C-A5CFED6F65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38D90-4F08-4754-BBE1-E476C2DA59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CF652-60D2-49B2-A315-3EC9EECDCD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FDF03-9713-4137-84A4-09600857D1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4B344232-9A59-4E2A-A526-7A9DCC8F27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855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855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8555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556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557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558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559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560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561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562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563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8566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8567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8568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108569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570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571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8573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8574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8575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8576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8577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8578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8579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8580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8582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583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8586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8588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8589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1" y="329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8590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1" y="179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8591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8592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0" y="894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8593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3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8594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8595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0" y="139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sp>
          <p:nvSpPr>
            <p:cNvPr id="108596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 spd="slow"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492896"/>
            <a:ext cx="6192688" cy="627856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Причины нарушений поведения детей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1520" y="3284984"/>
            <a:ext cx="3509963" cy="2232967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800" dirty="0" smtClean="0">
                <a:solidFill>
                  <a:schemeClr val="tx2"/>
                </a:solidFill>
              </a:rPr>
              <a:t>   </a:t>
            </a: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Существует 4 основные причины серьезных нарушений поведения детей.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13316" name="Picture 12" descr="для 1 слай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9865" y="2497088"/>
            <a:ext cx="6770687" cy="453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536" y="404664"/>
            <a:ext cx="73448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+mj-lt"/>
              </a:rPr>
              <a:t>В условиях вынужденного продолжительного совместного времяпрепровождения часто можно столкнуться с ухудшившимся поведением детей. Что стоит за этим? Как понять, что надо ребенку? Надо просто послушать </a:t>
            </a:r>
            <a:r>
              <a:rPr lang="ru-RU" sz="2000" dirty="0" smtClean="0">
                <a:solidFill>
                  <a:srgbClr val="FF0000"/>
                </a:solidFill>
                <a:latin typeface="+mj-lt"/>
              </a:rPr>
              <a:t>свои</a:t>
            </a:r>
            <a:r>
              <a:rPr lang="ru-RU" sz="2000" dirty="0" smtClean="0">
                <a:solidFill>
                  <a:srgbClr val="002060"/>
                </a:solidFill>
                <a:latin typeface="+mj-lt"/>
              </a:rPr>
              <a:t> чувства, и все станет ясно. Итак…</a:t>
            </a:r>
            <a:endParaRPr lang="ru-RU" sz="20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2"/>
          <p:cNvSpPr>
            <a:spLocks noChangeArrowheads="1" noChangeShapeType="1" noTextEdit="1"/>
          </p:cNvSpPr>
          <p:nvPr/>
        </p:nvSpPr>
        <p:spPr bwMode="auto">
          <a:xfrm>
            <a:off x="323850" y="620713"/>
            <a:ext cx="7704138" cy="10795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4400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folHlink">
                    <a:alpha val="83136"/>
                  </a:schemeClr>
                </a:solidFill>
                <a:latin typeface="Times New Roman"/>
                <a:cs typeface="Times New Roman"/>
              </a:rPr>
              <a:t>Время :   качественное общение, совместная деятельность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95288" y="2708275"/>
            <a:ext cx="360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solidFill>
                <a:schemeClr val="hlink"/>
              </a:solidFill>
              <a:latin typeface="Comic Sans MS" pitchFamily="66" charset="0"/>
            </a:endParaRP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395288" y="1844675"/>
            <a:ext cx="194468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000" b="1" dirty="0">
                <a:solidFill>
                  <a:schemeClr val="hlink"/>
                </a:solidFill>
                <a:latin typeface="Comic Sans MS" pitchFamily="66" charset="0"/>
              </a:rPr>
              <a:t>Самое плодотворное время – проведенное наедине с Вашим ребенком. Время, которое Вы</a:t>
            </a:r>
            <a:r>
              <a:rPr lang="ru-RU" sz="20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с любовью </a:t>
            </a:r>
            <a:r>
              <a:rPr lang="ru-RU" sz="2000" b="1" dirty="0">
                <a:solidFill>
                  <a:schemeClr val="hlink"/>
                </a:solidFill>
                <a:latin typeface="Comic Sans MS" pitchFamily="66" charset="0"/>
              </a:rPr>
              <a:t>уделили </a:t>
            </a:r>
            <a:r>
              <a:rPr lang="ru-RU" sz="2000" b="1" dirty="0">
                <a:solidFill>
                  <a:srgbClr val="FF0000"/>
                </a:solidFill>
                <a:latin typeface="Comic Sans MS" pitchFamily="66" charset="0"/>
              </a:rPr>
              <a:t>лично ему</a:t>
            </a:r>
            <a:r>
              <a:rPr lang="ru-RU" sz="2000" b="1" dirty="0">
                <a:solidFill>
                  <a:schemeClr val="hlink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22533" name="Picture 7" descr="врем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1989138"/>
            <a:ext cx="7092950" cy="404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395288" y="2708275"/>
            <a:ext cx="360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solidFill>
                <a:schemeClr val="hlink"/>
              </a:solidFill>
              <a:latin typeface="Comic Sans MS" pitchFamily="66" charset="0"/>
            </a:endParaRPr>
          </a:p>
        </p:txBody>
      </p:sp>
      <p:sp>
        <p:nvSpPr>
          <p:cNvPr id="23555" name="WordArt 6"/>
          <p:cNvSpPr>
            <a:spLocks noChangeArrowheads="1" noChangeShapeType="1" noTextEdit="1"/>
          </p:cNvSpPr>
          <p:nvPr/>
        </p:nvSpPr>
        <p:spPr bwMode="auto">
          <a:xfrm>
            <a:off x="539750" y="404813"/>
            <a:ext cx="2879725" cy="896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Помощь</a:t>
            </a:r>
          </a:p>
        </p:txBody>
      </p:sp>
      <p:sp>
        <p:nvSpPr>
          <p:cNvPr id="23556" name="Text Box 8"/>
          <p:cNvSpPr txBox="1">
            <a:spLocks noChangeArrowheads="1"/>
          </p:cNvSpPr>
          <p:nvPr/>
        </p:nvSpPr>
        <p:spPr bwMode="auto">
          <a:xfrm>
            <a:off x="467544" y="1340768"/>
            <a:ext cx="208848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400" b="1" dirty="0">
                <a:solidFill>
                  <a:schemeClr val="hlink"/>
                </a:solidFill>
                <a:latin typeface="Comic Sans MS" pitchFamily="66" charset="0"/>
              </a:rPr>
              <a:t>Если ребенку трудно и он готов принять Вашу помощь – обязательно помогите ему</a:t>
            </a:r>
            <a:r>
              <a:rPr lang="ru-RU" sz="2400" b="1" dirty="0" smtClean="0">
                <a:solidFill>
                  <a:schemeClr val="hlink"/>
                </a:solidFill>
                <a:latin typeface="Comic Sans MS" pitchFamily="66" charset="0"/>
              </a:rPr>
              <a:t>. Не упрекайте!</a:t>
            </a:r>
            <a:endParaRPr lang="ru-RU" sz="2400" b="1" dirty="0">
              <a:solidFill>
                <a:schemeClr val="hlink"/>
              </a:solidFill>
              <a:latin typeface="Comic Sans MS" pitchFamily="66" charset="0"/>
            </a:endParaRPr>
          </a:p>
        </p:txBody>
      </p:sp>
      <p:pic>
        <p:nvPicPr>
          <p:cNvPr id="23557" name="Picture 10" descr="помощ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620713"/>
            <a:ext cx="6191250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95288" y="2708275"/>
            <a:ext cx="360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solidFill>
                <a:schemeClr val="hlink"/>
              </a:solidFill>
              <a:latin typeface="Comic Sans MS" pitchFamily="66" charset="0"/>
            </a:endParaRPr>
          </a:p>
        </p:txBody>
      </p:sp>
      <p:sp>
        <p:nvSpPr>
          <p:cNvPr id="24579" name="WordArt 3"/>
          <p:cNvSpPr>
            <a:spLocks noChangeArrowheads="1" noChangeShapeType="1" noTextEdit="1"/>
          </p:cNvSpPr>
          <p:nvPr/>
        </p:nvSpPr>
        <p:spPr bwMode="auto">
          <a:xfrm>
            <a:off x="468313" y="404813"/>
            <a:ext cx="2879725" cy="896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56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Подарки</a:t>
            </a:r>
          </a:p>
        </p:txBody>
      </p:sp>
      <p:pic>
        <p:nvPicPr>
          <p:cNvPr id="24580" name="Picture 6" descr="подарки коп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375"/>
            <a:ext cx="8316913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8"/>
          <p:cNvSpPr txBox="1">
            <a:spLocks noChangeArrowheads="1"/>
          </p:cNvSpPr>
          <p:nvPr/>
        </p:nvSpPr>
        <p:spPr bwMode="auto">
          <a:xfrm>
            <a:off x="539750" y="1268413"/>
            <a:ext cx="72009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 b="1" dirty="0">
                <a:solidFill>
                  <a:schemeClr val="hlink"/>
                </a:solidFill>
                <a:latin typeface="Comic Sans MS" pitchFamily="66" charset="0"/>
              </a:rPr>
              <a:t>Настоящий подарок делается ни за что, просто так, чтобы доставить радость. Но дарить надо с любовью, не заменяя подарками внимание и ласку.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1475656" y="404664"/>
            <a:ext cx="6048375" cy="580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Можно делать и многое другое, что подскажут интуиция и любовь к Вашему </a:t>
            </a:r>
            <a:r>
              <a:rPr lang="ru-RU" sz="24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ребенку</a:t>
            </a:r>
            <a:r>
              <a:rPr lang="ru-RU" sz="2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.</a:t>
            </a:r>
            <a:endParaRPr lang="ru-RU" sz="2400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Тогда и вынужденный карантин окажется временем огромных возможностей для выстраивания и поддерживания хороших отношений в семье. Все вышесказанное работает не только с детьми</a:t>
            </a:r>
            <a:r>
              <a:rPr lang="ru-RU" sz="24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)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(Слушайте свои чувства)</a:t>
            </a:r>
            <a:endParaRPr lang="ru-RU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Удачи и душевного благополучия!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88913"/>
            <a:ext cx="7235825" cy="1189037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hlink"/>
                </a:solidFill>
              </a:rPr>
              <a:t>Первая причина – борьба за внимание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340768"/>
            <a:ext cx="3635896" cy="151216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dirty="0" smtClean="0">
                <a:solidFill>
                  <a:schemeClr val="tx2"/>
                </a:solidFill>
              </a:rPr>
              <a:t>   </a:t>
            </a:r>
            <a:r>
              <a:rPr lang="ru-RU" sz="1800" b="1" dirty="0" smtClean="0"/>
              <a:t>Если ребенок </a:t>
            </a:r>
            <a:r>
              <a:rPr lang="ru-RU" sz="1800" b="1" dirty="0" smtClean="0">
                <a:solidFill>
                  <a:schemeClr val="tx2"/>
                </a:solidFill>
              </a:rPr>
              <a:t>борется за внимание</a:t>
            </a:r>
            <a:r>
              <a:rPr lang="ru-RU" sz="1800" b="1" dirty="0" smtClean="0"/>
              <a:t>, то и дело досаждая своим непослушанием и выходками, то у родителя возникает </a:t>
            </a:r>
            <a:r>
              <a:rPr lang="ru-RU" sz="1800" b="1" dirty="0" smtClean="0">
                <a:solidFill>
                  <a:schemeClr val="tx2"/>
                </a:solidFill>
              </a:rPr>
              <a:t>раздражение</a:t>
            </a:r>
          </a:p>
        </p:txBody>
      </p:sp>
      <p:pic>
        <p:nvPicPr>
          <p:cNvPr id="14340" name="Picture 4" descr="вредный дить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9950" y="1871663"/>
            <a:ext cx="3097213" cy="3598862"/>
          </a:xfrm>
        </p:spPr>
      </p:pic>
      <p:pic>
        <p:nvPicPr>
          <p:cNvPr id="14341" name="Picture 5" descr="внимание - раздражение2 коп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412776"/>
            <a:ext cx="5033963" cy="503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2924944"/>
            <a:ext cx="37799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+mn-lt"/>
              </a:rPr>
              <a:t>Как быть? </a:t>
            </a:r>
            <a:r>
              <a:rPr lang="ru-RU" sz="1600" b="1" dirty="0" smtClean="0">
                <a:solidFill>
                  <a:srgbClr val="FF0000"/>
                </a:solidFill>
                <a:latin typeface="+mn-lt"/>
              </a:rPr>
              <a:t>Научить ребенка говорить о своих потребностях прямо</a:t>
            </a:r>
            <a:r>
              <a:rPr lang="ru-RU" sz="1600" b="1" dirty="0" smtClean="0">
                <a:solidFill>
                  <a:srgbClr val="0070C0"/>
                </a:solidFill>
                <a:latin typeface="+mn-lt"/>
              </a:rPr>
              <a:t>, н., «Посиди со мной», «Поговори со мной», «Обрати на меня внимание». Со стороны взрослого надо </a:t>
            </a:r>
            <a:r>
              <a:rPr lang="ru-RU" sz="1600" b="1" dirty="0" smtClean="0">
                <a:solidFill>
                  <a:srgbClr val="FF0000"/>
                </a:solidFill>
                <a:latin typeface="+mn-lt"/>
              </a:rPr>
              <a:t>отозваться</a:t>
            </a:r>
            <a:r>
              <a:rPr lang="ru-RU" sz="1600" b="1" dirty="0" smtClean="0">
                <a:solidFill>
                  <a:srgbClr val="0070C0"/>
                </a:solidFill>
                <a:latin typeface="+mn-lt"/>
              </a:rPr>
              <a:t> на эту потребность, пусть даже уделив ребенку  в этот момент непродолжительное внимание, но </a:t>
            </a:r>
            <a:r>
              <a:rPr lang="ru-RU" sz="1600" b="1" dirty="0" smtClean="0">
                <a:solidFill>
                  <a:srgbClr val="FF0000"/>
                </a:solidFill>
                <a:latin typeface="+mn-lt"/>
              </a:rPr>
              <a:t>дружелюбное</a:t>
            </a:r>
            <a:r>
              <a:rPr lang="ru-RU" sz="1600" b="1" dirty="0" smtClean="0">
                <a:solidFill>
                  <a:srgbClr val="0070C0"/>
                </a:solidFill>
                <a:latin typeface="+mn-lt"/>
              </a:rPr>
              <a:t>.</a:t>
            </a:r>
            <a:endParaRPr lang="ru-RU" sz="1600" b="1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 build="p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576" y="0"/>
            <a:ext cx="6911975" cy="1441450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chemeClr val="hlink"/>
                </a:solidFill>
              </a:rPr>
              <a:t>Вторая причина – борьба за самоутверждение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12776"/>
            <a:ext cx="3457575" cy="108012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600" dirty="0" smtClean="0">
                <a:solidFill>
                  <a:schemeClr val="tx2"/>
                </a:solidFill>
              </a:rPr>
              <a:t>   </a:t>
            </a:r>
            <a:r>
              <a:rPr lang="ru-RU" sz="1600" b="1" dirty="0" smtClean="0">
                <a:solidFill>
                  <a:schemeClr val="accent2"/>
                </a:solidFill>
              </a:rPr>
              <a:t>Если ребенок </a:t>
            </a:r>
            <a:r>
              <a:rPr lang="ru-RU" sz="1600" b="1" dirty="0" smtClean="0">
                <a:solidFill>
                  <a:schemeClr val="tx2"/>
                </a:solidFill>
              </a:rPr>
              <a:t>постоянно</a:t>
            </a:r>
            <a:r>
              <a:rPr lang="ru-RU" sz="1600" b="1" dirty="0" smtClean="0">
                <a:solidFill>
                  <a:schemeClr val="accent2"/>
                </a:solidFill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</a:rPr>
              <a:t>противостоит </a:t>
            </a:r>
            <a:r>
              <a:rPr lang="ru-RU" sz="1600" b="1" dirty="0" smtClean="0">
                <a:solidFill>
                  <a:schemeClr val="accent2"/>
                </a:solidFill>
              </a:rPr>
              <a:t>воле родителя, то у последнего возникает </a:t>
            </a:r>
            <a:r>
              <a:rPr lang="ru-RU" sz="1600" b="1" dirty="0" smtClean="0">
                <a:solidFill>
                  <a:schemeClr val="tx2"/>
                </a:solidFill>
              </a:rPr>
              <a:t>гнев</a:t>
            </a:r>
            <a:r>
              <a:rPr lang="ru-RU" sz="1600" b="1" dirty="0" smtClean="0">
                <a:solidFill>
                  <a:schemeClr val="accent2"/>
                </a:solidFill>
              </a:rPr>
              <a:t>.</a:t>
            </a:r>
            <a:endParaRPr lang="ru-RU" sz="1600" b="1" dirty="0" smtClean="0">
              <a:solidFill>
                <a:schemeClr val="tx2"/>
              </a:solidFill>
            </a:endParaRPr>
          </a:p>
        </p:txBody>
      </p:sp>
      <p:pic>
        <p:nvPicPr>
          <p:cNvPr id="15364" name="Picture 4" descr="вредный дить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9950" y="1871663"/>
            <a:ext cx="3097213" cy="3598862"/>
          </a:xfrm>
        </p:spPr>
      </p:pic>
      <p:pic>
        <p:nvPicPr>
          <p:cNvPr id="15365" name="Picture 6" descr="борьба за власть коп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556792"/>
            <a:ext cx="5041900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7504" y="2564904"/>
            <a:ext cx="33843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Не пугайтесь своих чувств, ведь в этом случае </a:t>
            </a:r>
            <a:r>
              <a:rPr lang="ru-RU" sz="1600" b="1" dirty="0" smtClean="0">
                <a:solidFill>
                  <a:srgbClr val="FF0000"/>
                </a:solidFill>
                <a:latin typeface="+mj-lt"/>
              </a:rPr>
              <a:t>вы злитесь 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довольно сильно. Стоит прислушаться к предложениям ребенка более серьезно, быть менее принципиальными и готовыми к переговорам. Ведь это совсем не плохо, когда у ребенка есть свое мнение, пусть и ошибочное порой.</a:t>
            </a:r>
            <a:endParaRPr lang="ru-RU" sz="16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9632" y="188640"/>
            <a:ext cx="6337250" cy="1079649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chemeClr val="hlink"/>
                </a:solidFill>
              </a:rPr>
              <a:t>Третья причина – желание отомстить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1520" y="1412776"/>
            <a:ext cx="3384499" cy="10081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   </a:t>
            </a:r>
            <a:r>
              <a:rPr lang="ru-RU" sz="1600" b="1" dirty="0" smtClean="0">
                <a:solidFill>
                  <a:schemeClr val="accent2"/>
                </a:solidFill>
              </a:rPr>
              <a:t>Если скрытая причина – </a:t>
            </a:r>
            <a:r>
              <a:rPr lang="ru-RU" sz="1600" b="1" dirty="0" smtClean="0">
                <a:solidFill>
                  <a:schemeClr val="tx2"/>
                </a:solidFill>
              </a:rPr>
              <a:t>месть</a:t>
            </a:r>
            <a:r>
              <a:rPr lang="ru-RU" sz="1600" b="1" dirty="0" smtClean="0">
                <a:solidFill>
                  <a:schemeClr val="accent2"/>
                </a:solidFill>
              </a:rPr>
              <a:t>, то ответное чувство у родителя – </a:t>
            </a:r>
            <a:r>
              <a:rPr lang="ru-RU" sz="1600" b="1" dirty="0" smtClean="0">
                <a:solidFill>
                  <a:schemeClr val="tx2"/>
                </a:solidFill>
              </a:rPr>
              <a:t>обида</a:t>
            </a:r>
            <a:r>
              <a:rPr lang="ru-RU" sz="1600" dirty="0" smtClean="0">
                <a:solidFill>
                  <a:schemeClr val="accent2"/>
                </a:solidFill>
              </a:rPr>
              <a:t>.</a:t>
            </a:r>
            <a:endParaRPr lang="ru-RU" sz="1600" dirty="0" smtClean="0">
              <a:solidFill>
                <a:schemeClr val="tx2"/>
              </a:solidFill>
            </a:endParaRPr>
          </a:p>
        </p:txBody>
      </p:sp>
      <p:pic>
        <p:nvPicPr>
          <p:cNvPr id="16388" name="Picture 4" descr="вредный дить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9950" y="1871663"/>
            <a:ext cx="3097213" cy="3598862"/>
          </a:xfrm>
        </p:spPr>
      </p:pic>
      <p:pic>
        <p:nvPicPr>
          <p:cNvPr id="16389" name="Picture 7" descr="месть-обида коп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1628775"/>
            <a:ext cx="4962525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5536" y="2492896"/>
            <a:ext cx="31683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В этом случае надо </a:t>
            </a:r>
            <a:r>
              <a:rPr lang="ru-RU" sz="1600" b="1" dirty="0" smtClean="0">
                <a:solidFill>
                  <a:srgbClr val="FF0000"/>
                </a:solidFill>
                <a:latin typeface="+mj-lt"/>
              </a:rPr>
              <a:t>самим уметь говорить о своем чувстве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: « Мне очень обидно сейчас», «Мне обидно до слез», «Мне неприятно, больно и обидно». Как правило, дети мстят тогда, когда сами не умеют говорить о своих чувствах и потребностях прямо и боятся ответной реакции родителя.</a:t>
            </a:r>
            <a:endParaRPr lang="ru-RU" sz="16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9632" y="332656"/>
            <a:ext cx="6515496" cy="985416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chemeClr val="hlink"/>
                </a:solidFill>
              </a:rPr>
              <a:t>Четвертая причина – потеря веры в собственный успех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268760"/>
            <a:ext cx="3673475" cy="180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   </a:t>
            </a:r>
            <a:r>
              <a:rPr lang="ru-RU" sz="1600" b="1" dirty="0" smtClean="0">
                <a:solidFill>
                  <a:schemeClr val="accent2"/>
                </a:solidFill>
              </a:rPr>
              <a:t>Если причина в переживании ребенком своего </a:t>
            </a:r>
            <a:r>
              <a:rPr lang="ru-RU" sz="1600" b="1" dirty="0" smtClean="0">
                <a:solidFill>
                  <a:schemeClr val="tx2"/>
                </a:solidFill>
              </a:rPr>
              <a:t>неблагополучия</a:t>
            </a:r>
            <a:r>
              <a:rPr lang="ru-RU" sz="1600" b="1" dirty="0" smtClean="0">
                <a:solidFill>
                  <a:schemeClr val="accent2"/>
                </a:solidFill>
              </a:rPr>
              <a:t>, </a:t>
            </a:r>
            <a:r>
              <a:rPr lang="ru-RU" sz="1600" b="1" dirty="0" smtClean="0">
                <a:solidFill>
                  <a:srgbClr val="FF0000"/>
                </a:solidFill>
              </a:rPr>
              <a:t>неверии в свои силы </a:t>
            </a:r>
            <a:r>
              <a:rPr lang="ru-RU" sz="1600" b="1" dirty="0" smtClean="0">
                <a:solidFill>
                  <a:schemeClr val="accent2"/>
                </a:solidFill>
              </a:rPr>
              <a:t> родитель испытывает </a:t>
            </a:r>
            <a:r>
              <a:rPr lang="ru-RU" sz="1600" b="1" dirty="0" smtClean="0">
                <a:solidFill>
                  <a:schemeClr val="tx2"/>
                </a:solidFill>
              </a:rPr>
              <a:t>безнадежность, отчаяние и жалость.</a:t>
            </a:r>
            <a:endParaRPr lang="ru-RU" sz="2400" b="1" dirty="0" smtClean="0">
              <a:solidFill>
                <a:schemeClr val="tx2"/>
              </a:solidFill>
            </a:endParaRPr>
          </a:p>
        </p:txBody>
      </p:sp>
      <p:pic>
        <p:nvPicPr>
          <p:cNvPr id="17412" name="Picture 4" descr="вредный дить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9950" y="1871663"/>
            <a:ext cx="3097213" cy="3598862"/>
          </a:xfrm>
        </p:spPr>
      </p:pic>
      <p:pic>
        <p:nvPicPr>
          <p:cNvPr id="17413" name="Picture 8" descr="уклонение коп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6714" y="1484784"/>
            <a:ext cx="511175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1520" y="2996952"/>
            <a:ext cx="3384376" cy="2376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+mn-lt"/>
              </a:rPr>
              <a:t>Поддерживайте</a:t>
            </a:r>
            <a:r>
              <a:rPr lang="ru-RU" sz="1600" b="1" dirty="0" smtClean="0">
                <a:latin typeface="+mn-lt"/>
              </a:rPr>
              <a:t> своего ребенка: « Я верю в тебя!», «У  тебя все получится!» , «Давай попробуем вместе». Хотя порой это ужасно раздражает, помните, что вы – взрослый человек, ваша цель – воспитать самостоятельного и </a:t>
            </a:r>
            <a:r>
              <a:rPr lang="ru-RU" sz="1600" b="1" dirty="0" err="1" smtClean="0">
                <a:latin typeface="+mn-lt"/>
              </a:rPr>
              <a:t>самодостаточного</a:t>
            </a:r>
            <a:r>
              <a:rPr lang="ru-RU" sz="1600" b="1" dirty="0" smtClean="0">
                <a:latin typeface="+mn-lt"/>
              </a:rPr>
              <a:t> человека.</a:t>
            </a:r>
            <a:endParaRPr lang="ru-RU" sz="1600" b="1" dirty="0">
              <a:latin typeface="+mn-lt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2268538" y="981075"/>
            <a:ext cx="511175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6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И мы забыли о самом главном…</a:t>
            </a:r>
            <a:endParaRPr lang="ru-RU" sz="6000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8435" name="Picture 6" descr="MOI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765175"/>
            <a:ext cx="1258888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сердечк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-459432"/>
            <a:ext cx="7947143" cy="7488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7"/>
          <p:cNvSpPr txBox="1">
            <a:spLocks noChangeArrowheads="1"/>
          </p:cNvSpPr>
          <p:nvPr/>
        </p:nvSpPr>
        <p:spPr bwMode="auto">
          <a:xfrm>
            <a:off x="2051720" y="2348880"/>
            <a:ext cx="51847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latin typeface="Comic Sans MS" pitchFamily="66" charset="0"/>
              </a:rPr>
              <a:t>Самое главное – любить ребенка </a:t>
            </a:r>
            <a:r>
              <a:rPr lang="ru-RU" sz="2000" b="1" dirty="0" smtClean="0">
                <a:latin typeface="Comic Sans MS" pitchFamily="66" charset="0"/>
              </a:rPr>
              <a:t>безусловно, просто потому, что он есть, </a:t>
            </a:r>
            <a:r>
              <a:rPr lang="ru-RU" sz="2000" b="1" dirty="0">
                <a:latin typeface="Comic Sans MS" pitchFamily="66" charset="0"/>
              </a:rPr>
              <a:t>и </a:t>
            </a:r>
            <a:r>
              <a:rPr lang="ru-RU" sz="2000" b="1" dirty="0" smtClean="0">
                <a:latin typeface="Comic Sans MS" pitchFamily="66" charset="0"/>
              </a:rPr>
              <a:t>постоянно искать </a:t>
            </a:r>
            <a:r>
              <a:rPr lang="ru-RU" sz="2000" b="1" dirty="0">
                <a:latin typeface="Comic Sans MS" pitchFamily="66" charset="0"/>
              </a:rPr>
              <a:t>пути к его сердцу.</a:t>
            </a:r>
          </a:p>
        </p:txBody>
      </p:sp>
      <p:sp>
        <p:nvSpPr>
          <p:cNvPr id="19460" name="Text Box 8"/>
          <p:cNvSpPr txBox="1">
            <a:spLocks noChangeArrowheads="1"/>
          </p:cNvSpPr>
          <p:nvPr/>
        </p:nvSpPr>
        <p:spPr bwMode="auto">
          <a:xfrm>
            <a:off x="2627784" y="3717032"/>
            <a:ext cx="38163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latin typeface="Comic Sans MS" pitchFamily="66" charset="0"/>
              </a:rPr>
              <a:t>Существует 5 замечательных путей к сердцу ребенка.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10"/>
          <p:cNvSpPr>
            <a:spLocks noChangeArrowheads="1" noChangeShapeType="1" noTextEdit="1"/>
          </p:cNvSpPr>
          <p:nvPr/>
        </p:nvSpPr>
        <p:spPr bwMode="auto">
          <a:xfrm>
            <a:off x="971550" y="333375"/>
            <a:ext cx="4829175" cy="78105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ru-RU" sz="4400" b="1" kern="10" normalizeH="1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/>
              </a:rPr>
              <a:t>Слова поощрения</a:t>
            </a:r>
          </a:p>
        </p:txBody>
      </p:sp>
      <p:sp>
        <p:nvSpPr>
          <p:cNvPr id="20483" name="Text Box 12"/>
          <p:cNvSpPr txBox="1">
            <a:spLocks noChangeArrowheads="1"/>
          </p:cNvSpPr>
          <p:nvPr/>
        </p:nvSpPr>
        <p:spPr bwMode="auto">
          <a:xfrm>
            <a:off x="395288" y="1557338"/>
            <a:ext cx="3889375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hlink"/>
                </a:solidFill>
                <a:latin typeface="Comic Sans MS" pitchFamily="66" charset="0"/>
              </a:rPr>
              <a:t>Здорово у тебя получается!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hlink"/>
                </a:solidFill>
                <a:latin typeface="Comic Sans MS" pitchFamily="66" charset="0"/>
              </a:rPr>
              <a:t>Я рад(а) тебя видеть!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hlink"/>
                </a:solidFill>
                <a:latin typeface="Comic Sans MS" pitchFamily="66" charset="0"/>
              </a:rPr>
              <a:t>Ты, конечно, справишься.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hlink"/>
                </a:solidFill>
                <a:latin typeface="Comic Sans MS" pitchFamily="66" charset="0"/>
              </a:rPr>
              <a:t>Ты сегодня очень внимателен!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hlink"/>
                </a:solidFill>
                <a:latin typeface="Comic Sans MS" pitchFamily="66" charset="0"/>
              </a:rPr>
              <a:t>У тебя замечательная улыбка.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hlink"/>
                </a:solidFill>
                <a:latin typeface="Comic Sans MS" pitchFamily="66" charset="0"/>
              </a:rPr>
              <a:t>С тобой интересно поговорить.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hlink"/>
                </a:solidFill>
                <a:latin typeface="Comic Sans MS" pitchFamily="66" charset="0"/>
              </a:rPr>
              <a:t>На тебя можно положиться! 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hlink"/>
                </a:solidFill>
                <a:latin typeface="Comic Sans MS" pitchFamily="66" charset="0"/>
              </a:rPr>
              <a:t>                        И т.д.</a:t>
            </a:r>
          </a:p>
        </p:txBody>
      </p:sp>
      <p:pic>
        <p:nvPicPr>
          <p:cNvPr id="20484" name="Picture 13" descr="кубики коп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1989138"/>
            <a:ext cx="43894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2"/>
          <p:cNvSpPr>
            <a:spLocks noChangeArrowheads="1" noChangeShapeType="1" noTextEdit="1"/>
          </p:cNvSpPr>
          <p:nvPr/>
        </p:nvSpPr>
        <p:spPr bwMode="auto">
          <a:xfrm>
            <a:off x="971550" y="549275"/>
            <a:ext cx="4829175" cy="78105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ru-RU" sz="4400" b="1" kern="10" normalizeH="1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/>
              </a:rPr>
              <a:t>Прикосновения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95288" y="1844675"/>
            <a:ext cx="360045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chemeClr val="hlink"/>
                </a:solidFill>
                <a:latin typeface="Comic Sans MS" pitchFamily="66" charset="0"/>
              </a:rPr>
              <a:t>Ваши нежные прикосновения 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помогают</a:t>
            </a:r>
            <a:r>
              <a:rPr lang="ru-RU" sz="2400" b="1" dirty="0">
                <a:solidFill>
                  <a:schemeClr val="hlink"/>
                </a:solidFill>
                <a:latin typeface="Comic Sans MS" pitchFamily="66" charset="0"/>
              </a:rPr>
              <a:t> ребенку лучше 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понять</a:t>
            </a:r>
            <a:r>
              <a:rPr lang="ru-RU" sz="2400" b="1" dirty="0">
                <a:solidFill>
                  <a:schemeClr val="hlink"/>
                </a:solidFill>
                <a:latin typeface="Comic Sans MS" pitchFamily="66" charset="0"/>
              </a:rPr>
              <a:t> Ваши чувства. Обнимайте его, похлопывайте по плечу, гладьте по голове,  понарошку боритесь…</a:t>
            </a:r>
          </a:p>
        </p:txBody>
      </p:sp>
      <p:pic>
        <p:nvPicPr>
          <p:cNvPr id="21508" name="Picture 8" descr="для прикосновен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1098550"/>
            <a:ext cx="49244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760</TotalTime>
  <Words>578</Words>
  <Application>Microsoft Office PowerPoint</Application>
  <PresentationFormat>Экран (4:3)</PresentationFormat>
  <Paragraphs>40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Comic Sans MS</vt:lpstr>
      <vt:lpstr>Times New Roman</vt:lpstr>
      <vt:lpstr>Wingdings</vt:lpstr>
      <vt:lpstr>Пастель</vt:lpstr>
      <vt:lpstr>Причины нарушений поведения детей</vt:lpstr>
      <vt:lpstr>Первая причина – борьба за внимание</vt:lpstr>
      <vt:lpstr>Вторая причина – борьба за самоутверждение</vt:lpstr>
      <vt:lpstr>Третья причина – желание отомстить</vt:lpstr>
      <vt:lpstr>Четвертая причина – потеря веры в собственный успех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WareZ Provider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Причины непослушания детей</dc:title>
  <dc:creator>www.PHILka.RU</dc:creator>
  <cp:lastModifiedBy>GBDOU-116</cp:lastModifiedBy>
  <cp:revision>27</cp:revision>
  <dcterms:created xsi:type="dcterms:W3CDTF">2013-01-15T12:58:42Z</dcterms:created>
  <dcterms:modified xsi:type="dcterms:W3CDTF">2020-04-21T11:54:43Z</dcterms:modified>
</cp:coreProperties>
</file>